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270"/>
    <p:restoredTop sz="94728"/>
  </p:normalViewPr>
  <p:slideViewPr>
    <p:cSldViewPr snapToGrid="0" snapToObjects="1">
      <p:cViewPr>
        <p:scale>
          <a:sx n="22" d="100"/>
          <a:sy n="22" d="100"/>
        </p:scale>
        <p:origin x="293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Shape 6"/>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Font typeface="Arial"/>
              <a:buNone/>
              <a:defRPr sz="1800" b="0" i="0" u="none" strike="noStrike" cap="none"/>
            </a:lvl1pPr>
            <a:lvl2pPr marL="914400" marR="0" lvl="1" indent="-228600" algn="l" rtl="0">
              <a:spcBef>
                <a:spcPts val="0"/>
              </a:spcBef>
              <a:spcAft>
                <a:spcPts val="0"/>
              </a:spcAft>
              <a:buSzPts val="1400"/>
              <a:buFont typeface="Arial"/>
              <a:buNone/>
              <a:defRPr sz="1800" b="0" i="0" u="none" strike="noStrike" cap="none"/>
            </a:lvl2pPr>
            <a:lvl3pPr marL="1371600" marR="0" lvl="2" indent="-228600" algn="l" rtl="0">
              <a:spcBef>
                <a:spcPts val="0"/>
              </a:spcBef>
              <a:spcAft>
                <a:spcPts val="0"/>
              </a:spcAft>
              <a:buSzPts val="1400"/>
              <a:buFont typeface="Arial"/>
              <a:buNone/>
              <a:defRPr sz="1800" b="0" i="0" u="none" strike="noStrike" cap="none"/>
            </a:lvl3pPr>
            <a:lvl4pPr marL="1828800" marR="0" lvl="3" indent="-228600" algn="l" rtl="0">
              <a:spcBef>
                <a:spcPts val="0"/>
              </a:spcBef>
              <a:spcAft>
                <a:spcPts val="0"/>
              </a:spcAft>
              <a:buSzPts val="1400"/>
              <a:buFont typeface="Arial"/>
              <a:buNone/>
              <a:defRPr sz="1800" b="0" i="0" u="none" strike="noStrike" cap="none"/>
            </a:lvl4pPr>
            <a:lvl5pPr marL="2286000" marR="0" lvl="4" indent="-228600" algn="l" rtl="0">
              <a:spcBef>
                <a:spcPts val="0"/>
              </a:spcBef>
              <a:spcAft>
                <a:spcPts val="0"/>
              </a:spcAft>
              <a:buSzPts val="1400"/>
              <a:buFont typeface="Arial"/>
              <a:buNone/>
              <a:defRPr sz="1800" b="0" i="0" u="none" strike="noStrike" cap="none"/>
            </a:lvl5pPr>
            <a:lvl6pPr marL="2743200" marR="0" lvl="5" indent="-228600" algn="l" rtl="0">
              <a:spcBef>
                <a:spcPts val="0"/>
              </a:spcBef>
              <a:spcAft>
                <a:spcPts val="0"/>
              </a:spcAft>
              <a:buSzPts val="1400"/>
              <a:buFont typeface="Arial"/>
              <a:buNone/>
              <a:defRPr sz="1800" b="0" i="0" u="none" strike="noStrike" cap="none"/>
            </a:lvl6pPr>
            <a:lvl7pPr marL="3200400" marR="0" lvl="6" indent="-228600" algn="l" rtl="0">
              <a:spcBef>
                <a:spcPts val="0"/>
              </a:spcBef>
              <a:spcAft>
                <a:spcPts val="0"/>
              </a:spcAft>
              <a:buSzPts val="1400"/>
              <a:buFont typeface="Arial"/>
              <a:buNone/>
              <a:defRPr sz="1800" b="0" i="0" u="none" strike="noStrike" cap="none"/>
            </a:lvl7pPr>
            <a:lvl8pPr marL="3657600" marR="0" lvl="7" indent="-228600" algn="l" rtl="0">
              <a:spcBef>
                <a:spcPts val="0"/>
              </a:spcBef>
              <a:spcAft>
                <a:spcPts val="0"/>
              </a:spcAft>
              <a:buSzPts val="1400"/>
              <a:buFont typeface="Arial"/>
              <a:buNone/>
              <a:defRPr sz="1800" b="0" i="0" u="none" strike="noStrike" cap="none"/>
            </a:lvl8pPr>
            <a:lvl9pPr marL="4114800" marR="0" lvl="8" indent="-228600" algn="l" rtl="0">
              <a:spcBef>
                <a:spcPts val="0"/>
              </a:spcBef>
              <a:spcAft>
                <a:spcPts val="0"/>
              </a:spcAft>
              <a:buSzPts val="1400"/>
              <a:buFont typeface="Arial"/>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extLst>
      <p:ext uri="{BB962C8B-B14F-4D97-AF65-F5344CB8AC3E}">
        <p14:creationId xmlns:p14="http://schemas.microsoft.com/office/powerpoint/2010/main" val="14025185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6" name="Shape 86"/>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Font typeface="Arial"/>
              <a:buNone/>
            </a:pPr>
            <a:endParaRPr sz="1800" b="0" i="0" u="none" strike="noStrike" cap="none"/>
          </a:p>
        </p:txBody>
      </p:sp>
      <p:sp>
        <p:nvSpPr>
          <p:cNvPr id="87" name="Shape 87"/>
          <p:cNvSpPr txBox="1"/>
          <p:nvPr/>
        </p:nvSpPr>
        <p:spPr>
          <a:xfrm>
            <a:off x="3884612" y="8685211"/>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a:p>
        </p:txBody>
      </p:sp>
    </p:spTree>
    <p:extLst>
      <p:ext uri="{BB962C8B-B14F-4D97-AF65-F5344CB8AC3E}">
        <p14:creationId xmlns:p14="http://schemas.microsoft.com/office/powerpoint/2010/main" val="1349415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6" y="10242550"/>
            <a:ext cx="29627512" cy="28963938"/>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6" cy="9408458"/>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80"/>
            <a:ext cx="23043355" cy="11214847"/>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3000"/>
              </a:spcBef>
              <a:spcAft>
                <a:spcPts val="0"/>
              </a:spcAft>
              <a:buClr>
                <a:schemeClr val="dk1"/>
              </a:buClr>
              <a:buSzPts val="15000"/>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SzPts val="13100"/>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SzPts val="11200"/>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9" y="16778673"/>
            <a:ext cx="37450058" cy="7406877"/>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8" cy="22106335"/>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8" cy="29627512"/>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8"/>
            <a:ext cx="19751276" cy="362622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8"/>
            <a:ext cx="19751276" cy="263338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3"/>
            <a:ext cx="19751276" cy="5152464"/>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50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31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12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4" y="1748117"/>
            <a:ext cx="10829926" cy="7436224"/>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7"/>
            <a:ext cx="18402298" cy="37459024"/>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4" y="9184340"/>
            <a:ext cx="10829926" cy="30022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50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31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12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3" y="9825317"/>
            <a:ext cx="14544675" cy="409462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150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31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12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3" y="13919948"/>
            <a:ext cx="14544675" cy="25287194"/>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8" cy="409462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150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31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12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8" cy="25287194"/>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4" y="10242177"/>
            <a:ext cx="14756606" cy="2896496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2" y="10242177"/>
            <a:ext cx="14756606" cy="2896496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9" cy="871593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9" cy="96012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chemeClr val="dk1"/>
              </a:buClr>
              <a:buSzPts val="15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31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112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6" y="10242550"/>
            <a:ext cx="29627512" cy="28963938"/>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8.jpeg"/><Relationship Id="rId13" Type="http://schemas.openxmlformats.org/officeDocument/2006/relationships/image" Target="../media/image9.jpe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png"/><Relationship Id="rId17"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png"/><Relationship Id="rId9" Type="http://schemas.microsoft.com/office/2007/relationships/hdphoto" Target="../media/hdphoto1.wdp"/><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496202"/>
            <a:ext cx="31089400" cy="3578132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92" name="Shape 92"/>
          <p:cNvSpPr txBox="1"/>
          <p:nvPr/>
        </p:nvSpPr>
        <p:spPr>
          <a:xfrm>
            <a:off x="1636399" y="6095925"/>
            <a:ext cx="9784225" cy="6253398"/>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dirty="0" smtClean="0">
                <a:solidFill>
                  <a:srgbClr val="336699"/>
                </a:solidFill>
                <a:latin typeface="Arial"/>
                <a:ea typeface="Arial"/>
                <a:cs typeface="Arial"/>
                <a:sym typeface="Arial"/>
              </a:rPr>
              <a:t>Problem</a:t>
            </a:r>
          </a:p>
          <a:p>
            <a:pPr marL="0" marR="0" lvl="0" indent="0" rtl="0">
              <a:lnSpc>
                <a:spcPct val="100000"/>
              </a:lnSpc>
              <a:spcBef>
                <a:spcPts val="0"/>
              </a:spcBef>
              <a:spcAft>
                <a:spcPts val="0"/>
              </a:spcAft>
              <a:buClr>
                <a:srgbClr val="336699"/>
              </a:buClr>
              <a:buFont typeface="Arial"/>
              <a:buNone/>
            </a:pPr>
            <a:r>
              <a:rPr lang="en-US" sz="3600" dirty="0" smtClean="0">
                <a:solidFill>
                  <a:srgbClr val="336699"/>
                </a:solidFill>
              </a:rPr>
              <a:t>The gender gap in Computer Science has gotten worse in the last 30 years, even as computer science job opportunities expand rapidly. Some of the factors that impact the number of women abstaining from pursuing a computing discipline include, programming not portrayed as enjoyable but instead overly complex and the recursive problem of few to none females studying computing. </a:t>
            </a:r>
          </a:p>
          <a:p>
            <a:pPr marL="571500" lvl="0" indent="-571500">
              <a:buFontTx/>
              <a:buChar char="-"/>
            </a:pPr>
            <a:endParaRPr dirty="0"/>
          </a:p>
        </p:txBody>
      </p:sp>
      <p:sp>
        <p:nvSpPr>
          <p:cNvPr id="93" name="Shape 93"/>
          <p:cNvSpPr txBox="1"/>
          <p:nvPr/>
        </p:nvSpPr>
        <p:spPr>
          <a:xfrm>
            <a:off x="1170711" y="41615475"/>
            <a:ext cx="4992178" cy="999935"/>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a:solidFill>
                  <a:srgbClr val="336699"/>
                </a:solidFill>
                <a:latin typeface="Arial"/>
                <a:ea typeface="Arial"/>
                <a:cs typeface="Arial"/>
                <a:sym typeface="Arial"/>
              </a:rPr>
              <a:t>Acknowledgement</a:t>
            </a:r>
            <a:endParaRPr/>
          </a:p>
        </p:txBody>
      </p:sp>
      <p:sp>
        <p:nvSpPr>
          <p:cNvPr id="94" name="Shape 94"/>
          <p:cNvSpPr txBox="1"/>
          <p:nvPr/>
        </p:nvSpPr>
        <p:spPr>
          <a:xfrm>
            <a:off x="15925800" y="446087"/>
            <a:ext cx="4724400" cy="107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endParaRPr/>
          </a:p>
        </p:txBody>
      </p:sp>
      <p:sp>
        <p:nvSpPr>
          <p:cNvPr id="96" name="Shape 96"/>
          <p:cNvSpPr txBox="1"/>
          <p:nvPr/>
        </p:nvSpPr>
        <p:spPr>
          <a:xfrm>
            <a:off x="22491274" y="6095925"/>
            <a:ext cx="8825976" cy="6253398"/>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dirty="0" smtClean="0">
                <a:solidFill>
                  <a:srgbClr val="336699"/>
                </a:solidFill>
                <a:latin typeface="Arial"/>
                <a:ea typeface="Arial"/>
                <a:cs typeface="Arial"/>
                <a:sym typeface="Arial"/>
              </a:rPr>
              <a:t>Current System </a:t>
            </a:r>
          </a:p>
          <a:p>
            <a:pPr marR="0" lvl="0" rtl="0">
              <a:lnSpc>
                <a:spcPct val="100000"/>
              </a:lnSpc>
              <a:spcBef>
                <a:spcPts val="0"/>
              </a:spcBef>
              <a:spcAft>
                <a:spcPts val="0"/>
              </a:spcAft>
              <a:buClr>
                <a:srgbClr val="336699"/>
              </a:buClr>
            </a:pPr>
            <a:r>
              <a:rPr lang="en-US" sz="3600" dirty="0" smtClean="0">
                <a:solidFill>
                  <a:srgbClr val="336699"/>
                </a:solidFill>
              </a:rPr>
              <a:t>This is version 1.0 of this desktop game. However, the previous concept that aimed to increase interest in Computer Science created a set of educational activities for students to use in Mixed-Reality, through the use of virtual buttons. </a:t>
            </a:r>
            <a:endParaRPr lang="en-US" sz="3600" i="0" u="none" strike="noStrike" cap="none" dirty="0" smtClean="0">
              <a:solidFill>
                <a:srgbClr val="336699"/>
              </a:solidFill>
              <a:sym typeface="Arial"/>
            </a:endParaRPr>
          </a:p>
          <a:p>
            <a:pPr marR="0" lvl="0" algn="l" rtl="0">
              <a:lnSpc>
                <a:spcPct val="100000"/>
              </a:lnSpc>
              <a:spcBef>
                <a:spcPts val="0"/>
              </a:spcBef>
              <a:spcAft>
                <a:spcPts val="0"/>
              </a:spcAft>
              <a:buClr>
                <a:srgbClr val="336699"/>
              </a:buClr>
            </a:pPr>
            <a:endParaRPr lang="en-US" sz="4100" b="1" dirty="0">
              <a:solidFill>
                <a:srgbClr val="336699"/>
              </a:solidFill>
            </a:endParaRPr>
          </a:p>
        </p:txBody>
      </p:sp>
      <p:sp>
        <p:nvSpPr>
          <p:cNvPr id="97" name="Shape 97"/>
          <p:cNvSpPr txBox="1"/>
          <p:nvPr/>
        </p:nvSpPr>
        <p:spPr>
          <a:xfrm>
            <a:off x="1636399" y="22448286"/>
            <a:ext cx="9784225" cy="10068161"/>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dirty="0" smtClean="0">
                <a:solidFill>
                  <a:srgbClr val="336699"/>
                </a:solidFill>
                <a:latin typeface="Arial"/>
                <a:ea typeface="Arial"/>
                <a:cs typeface="Arial"/>
                <a:sym typeface="Arial"/>
              </a:rPr>
              <a:t>Requirements</a:t>
            </a:r>
            <a:endParaRPr lang="en-US" sz="4100" dirty="0">
              <a:solidFill>
                <a:srgbClr val="336699"/>
              </a:solidFill>
            </a:endParaRPr>
          </a:p>
          <a:p>
            <a:pPr marL="571500" marR="0" lvl="0" indent="-571500" algn="l" rtl="0">
              <a:lnSpc>
                <a:spcPct val="100000"/>
              </a:lnSpc>
              <a:spcBef>
                <a:spcPts val="0"/>
              </a:spcBef>
              <a:spcAft>
                <a:spcPts val="0"/>
              </a:spcAft>
              <a:buClr>
                <a:srgbClr val="336699"/>
              </a:buClr>
              <a:buFont typeface="Arial" charset="0"/>
              <a:buChar char="•"/>
            </a:pPr>
            <a:r>
              <a:rPr lang="en-US" sz="4100" dirty="0" smtClean="0">
                <a:solidFill>
                  <a:srgbClr val="336699"/>
                </a:solidFill>
              </a:rPr>
              <a:t>User is able to add instructions into the solution panel, and can easily remove them from there as well. </a:t>
            </a:r>
          </a:p>
          <a:p>
            <a:pPr marL="571500" marR="0" lvl="0" indent="-571500" algn="l" rtl="0">
              <a:lnSpc>
                <a:spcPct val="100000"/>
              </a:lnSpc>
              <a:spcBef>
                <a:spcPts val="0"/>
              </a:spcBef>
              <a:spcAft>
                <a:spcPts val="0"/>
              </a:spcAft>
              <a:buClr>
                <a:srgbClr val="336699"/>
              </a:buClr>
              <a:buFont typeface="Arial" charset="0"/>
              <a:buChar char="•"/>
            </a:pPr>
            <a:r>
              <a:rPr lang="en-US" sz="4100" dirty="0" smtClean="0">
                <a:solidFill>
                  <a:srgbClr val="336699"/>
                </a:solidFill>
              </a:rPr>
              <a:t>User controls are carefully enabled/disabled to avoid any bad input and unwanted </a:t>
            </a:r>
            <a:r>
              <a:rPr lang="en-US" sz="4100" dirty="0" smtClean="0">
                <a:solidFill>
                  <a:srgbClr val="336699"/>
                </a:solidFill>
              </a:rPr>
              <a:t>crashes in the game.</a:t>
            </a:r>
            <a:endParaRPr lang="en-US" sz="4100" dirty="0" smtClean="0">
              <a:solidFill>
                <a:srgbClr val="336699"/>
              </a:solidFill>
            </a:endParaRPr>
          </a:p>
          <a:p>
            <a:pPr marL="571500" marR="0" lvl="0" indent="-571500" algn="l" rtl="0">
              <a:lnSpc>
                <a:spcPct val="100000"/>
              </a:lnSpc>
              <a:spcBef>
                <a:spcPts val="0"/>
              </a:spcBef>
              <a:spcAft>
                <a:spcPts val="0"/>
              </a:spcAft>
              <a:buClr>
                <a:srgbClr val="336699"/>
              </a:buClr>
              <a:buFont typeface="Arial" charset="0"/>
              <a:buChar char="•"/>
            </a:pPr>
            <a:r>
              <a:rPr lang="en-US" sz="4100" dirty="0" smtClean="0">
                <a:solidFill>
                  <a:srgbClr val="336699"/>
                </a:solidFill>
              </a:rPr>
              <a:t>The user understands the concepts and directions of the game from the initial tips. </a:t>
            </a:r>
          </a:p>
          <a:p>
            <a:pPr marL="571500" marR="0" lvl="0" indent="-571500" algn="l" rtl="0">
              <a:lnSpc>
                <a:spcPct val="100000"/>
              </a:lnSpc>
              <a:spcBef>
                <a:spcPts val="0"/>
              </a:spcBef>
              <a:spcAft>
                <a:spcPts val="0"/>
              </a:spcAft>
              <a:buClr>
                <a:srgbClr val="336699"/>
              </a:buClr>
              <a:buFont typeface="Arial" charset="0"/>
              <a:buChar char="•"/>
            </a:pPr>
            <a:r>
              <a:rPr lang="en-US" sz="4100" dirty="0" smtClean="0">
                <a:solidFill>
                  <a:srgbClr val="336699"/>
                </a:solidFill>
              </a:rPr>
              <a:t>User interface layout is easy to understand and helps in making the game an enjoyable experience. </a:t>
            </a:r>
          </a:p>
          <a:p>
            <a:pPr>
              <a:buClr>
                <a:srgbClr val="336699"/>
              </a:buClr>
            </a:pPr>
            <a:endParaRPr lang="en-US" sz="4100" b="1" dirty="0">
              <a:solidFill>
                <a:srgbClr val="336699"/>
              </a:solidFill>
            </a:endParaRPr>
          </a:p>
          <a:p>
            <a:pPr marR="0" lvl="0" algn="l" rtl="0">
              <a:lnSpc>
                <a:spcPct val="100000"/>
              </a:lnSpc>
              <a:spcBef>
                <a:spcPts val="0"/>
              </a:spcBef>
              <a:spcAft>
                <a:spcPts val="0"/>
              </a:spcAft>
              <a:buClr>
                <a:srgbClr val="336699"/>
              </a:buClr>
            </a:pPr>
            <a:endParaRPr lang="en-US" sz="4100" dirty="0" smtClean="0">
              <a:solidFill>
                <a:srgbClr val="336699"/>
              </a:solidFill>
            </a:endParaRPr>
          </a:p>
        </p:txBody>
      </p:sp>
      <p:sp>
        <p:nvSpPr>
          <p:cNvPr id="98" name="Shape 98"/>
          <p:cNvSpPr txBox="1"/>
          <p:nvPr/>
        </p:nvSpPr>
        <p:spPr>
          <a:xfrm>
            <a:off x="12136293" y="22448286"/>
            <a:ext cx="19180957" cy="10068161"/>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dirty="0">
                <a:solidFill>
                  <a:srgbClr val="336699"/>
                </a:solidFill>
                <a:latin typeface="Arial"/>
                <a:ea typeface="Arial"/>
                <a:cs typeface="Arial"/>
                <a:sym typeface="Arial"/>
              </a:rPr>
              <a:t>System </a:t>
            </a:r>
            <a:r>
              <a:rPr lang="en-US" sz="4100" b="1" i="0" u="none" strike="noStrike" cap="none" dirty="0" smtClean="0">
                <a:solidFill>
                  <a:srgbClr val="336699"/>
                </a:solidFill>
                <a:latin typeface="Arial"/>
                <a:ea typeface="Arial"/>
                <a:cs typeface="Arial"/>
                <a:sym typeface="Arial"/>
              </a:rPr>
              <a:t>Design and Implementation</a:t>
            </a:r>
            <a:endParaRPr lang="en-US" sz="4100" b="1" dirty="0">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4100" b="1" dirty="0">
              <a:solidFill>
                <a:srgbClr val="336699"/>
              </a:solidFill>
            </a:endParaRPr>
          </a:p>
          <a:p>
            <a:pPr marL="742950" lvl="0" indent="-742950">
              <a:buClr>
                <a:srgbClr val="336699"/>
              </a:buClr>
              <a:buFont typeface="Arial"/>
              <a:buAutoNum type="arabicPeriod"/>
            </a:pPr>
            <a:r>
              <a:rPr lang="en-US" sz="4100" dirty="0" smtClean="0">
                <a:solidFill>
                  <a:srgbClr val="336699"/>
                </a:solidFill>
              </a:rPr>
              <a:t>OS: Windows and Mac </a:t>
            </a:r>
          </a:p>
          <a:p>
            <a:pPr marL="742950" lvl="0" indent="-742950">
              <a:buClr>
                <a:srgbClr val="336699"/>
              </a:buClr>
              <a:buAutoNum type="arabicPeriod" startAt="2"/>
            </a:pPr>
            <a:r>
              <a:rPr lang="en-US" sz="4100" dirty="0" smtClean="0">
                <a:solidFill>
                  <a:srgbClr val="336699"/>
                </a:solidFill>
              </a:rPr>
              <a:t>Unity Game Engine</a:t>
            </a:r>
          </a:p>
          <a:p>
            <a:pPr marL="742950" lvl="0" indent="-742950">
              <a:buClr>
                <a:srgbClr val="336699"/>
              </a:buClr>
              <a:buAutoNum type="arabicPeriod" startAt="2"/>
            </a:pPr>
            <a:r>
              <a:rPr lang="en-US" sz="4100" dirty="0" smtClean="0">
                <a:solidFill>
                  <a:srgbClr val="336699"/>
                </a:solidFill>
              </a:rPr>
              <a:t>C# For Scripts</a:t>
            </a:r>
          </a:p>
          <a:p>
            <a:pPr marL="742950" lvl="0" indent="-742950">
              <a:buClr>
                <a:srgbClr val="336699"/>
              </a:buClr>
              <a:buAutoNum type="arabicPeriod" startAt="2"/>
            </a:pPr>
            <a:r>
              <a:rPr lang="en-US" sz="4100" dirty="0" err="1" smtClean="0">
                <a:solidFill>
                  <a:srgbClr val="336699"/>
                </a:solidFill>
              </a:rPr>
              <a:t>Git</a:t>
            </a:r>
            <a:r>
              <a:rPr lang="en-US" sz="4100" dirty="0" smtClean="0">
                <a:solidFill>
                  <a:srgbClr val="336699"/>
                </a:solidFill>
              </a:rPr>
              <a:t> for Version Control</a:t>
            </a:r>
          </a:p>
          <a:p>
            <a:pPr lvl="0">
              <a:buClr>
                <a:srgbClr val="336699"/>
              </a:buClr>
            </a:pPr>
            <a:endParaRPr lang="en-US" sz="4100" b="1" dirty="0" smtClean="0">
              <a:solidFill>
                <a:srgbClr val="336699"/>
              </a:solidFill>
            </a:endParaRPr>
          </a:p>
        </p:txBody>
      </p:sp>
      <p:sp>
        <p:nvSpPr>
          <p:cNvPr id="101" name="Shape 101"/>
          <p:cNvSpPr txBox="1"/>
          <p:nvPr/>
        </p:nvSpPr>
        <p:spPr>
          <a:xfrm>
            <a:off x="1811950" y="33020500"/>
            <a:ext cx="18671082" cy="7368600"/>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dirty="0" smtClean="0">
                <a:solidFill>
                  <a:srgbClr val="336699"/>
                </a:solidFill>
                <a:latin typeface="Arial"/>
                <a:ea typeface="Arial"/>
                <a:cs typeface="Arial"/>
                <a:sym typeface="Arial"/>
              </a:rPr>
              <a:t>Object Design</a:t>
            </a:r>
          </a:p>
          <a:p>
            <a:pPr lvl="0">
              <a:buClr>
                <a:srgbClr val="336699"/>
              </a:buClr>
            </a:pPr>
            <a:endParaRPr lang="en-US" sz="4100" b="1" dirty="0">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4100" b="1" i="0" u="none" strike="noStrike" cap="none" dirty="0" smtClean="0">
              <a:solidFill>
                <a:srgbClr val="336699"/>
              </a:solidFill>
              <a:latin typeface="Arial"/>
              <a:ea typeface="Arial"/>
              <a:cs typeface="Arial"/>
              <a:sym typeface="Arial"/>
            </a:endParaRPr>
          </a:p>
          <a:p>
            <a:pPr marL="285750" marR="0" lvl="0" indent="-285750" algn="ctr" rtl="0">
              <a:lnSpc>
                <a:spcPct val="100000"/>
              </a:lnSpc>
              <a:spcBef>
                <a:spcPts val="0"/>
              </a:spcBef>
              <a:spcAft>
                <a:spcPts val="0"/>
              </a:spcAft>
              <a:buClr>
                <a:srgbClr val="336699"/>
              </a:buClr>
              <a:buFontTx/>
              <a:buChar char="-"/>
            </a:pPr>
            <a:endParaRPr dirty="0"/>
          </a:p>
        </p:txBody>
      </p:sp>
      <p:sp>
        <p:nvSpPr>
          <p:cNvPr id="102" name="Shape 102"/>
          <p:cNvSpPr txBox="1"/>
          <p:nvPr/>
        </p:nvSpPr>
        <p:spPr>
          <a:xfrm>
            <a:off x="1639381" y="12792155"/>
            <a:ext cx="29680800" cy="9213300"/>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lvl="0" algn="ctr">
              <a:buClr>
                <a:srgbClr val="336699"/>
              </a:buClr>
            </a:pPr>
            <a:r>
              <a:rPr lang="en-US" sz="4100" b="1" smtClean="0">
                <a:solidFill>
                  <a:srgbClr val="336699"/>
                </a:solidFill>
              </a:rPr>
              <a:t>Screenshots</a:t>
            </a:r>
          </a:p>
          <a:p>
            <a:pPr lvl="0" algn="ctr">
              <a:buClr>
                <a:srgbClr val="336699"/>
              </a:buClr>
            </a:pPr>
            <a:endParaRPr lang="en-US" sz="4100" b="1">
              <a:solidFill>
                <a:srgbClr val="336699"/>
              </a:solidFill>
            </a:endParaRPr>
          </a:p>
          <a:p>
            <a:pPr lvl="0" algn="ctr">
              <a:buClr>
                <a:srgbClr val="336699"/>
              </a:buClr>
            </a:pPr>
            <a:endParaRPr lang="en-US" sz="4100" b="1" smtClean="0">
              <a:solidFill>
                <a:srgbClr val="336699"/>
              </a:solidFill>
            </a:endParaRPr>
          </a:p>
          <a:p>
            <a:pPr lvl="0" algn="ctr">
              <a:buClr>
                <a:srgbClr val="336699"/>
              </a:buClr>
            </a:pPr>
            <a:endParaRPr lang="en-US" sz="4100" b="1">
              <a:solidFill>
                <a:srgbClr val="336699"/>
              </a:solidFill>
            </a:endParaRPr>
          </a:p>
          <a:p>
            <a:pPr lvl="0" algn="ctr">
              <a:buClr>
                <a:srgbClr val="336699"/>
              </a:buClr>
            </a:pPr>
            <a:endParaRPr lang="en-US" sz="4100" b="1" smtClean="0">
              <a:solidFill>
                <a:srgbClr val="336699"/>
              </a:solidFill>
            </a:endParaRPr>
          </a:p>
          <a:p>
            <a:pPr lvl="0" algn="ctr">
              <a:buClr>
                <a:srgbClr val="336699"/>
              </a:buClr>
            </a:pPr>
            <a:endParaRPr lang="en-US" sz="4100" b="1">
              <a:solidFill>
                <a:srgbClr val="336699"/>
              </a:solidFill>
            </a:endParaRPr>
          </a:p>
          <a:p>
            <a:pPr lvl="0" algn="ctr">
              <a:buClr>
                <a:srgbClr val="336699"/>
              </a:buClr>
            </a:pPr>
            <a:endParaRPr/>
          </a:p>
        </p:txBody>
      </p:sp>
      <p:sp>
        <p:nvSpPr>
          <p:cNvPr id="103" name="Shape 103"/>
          <p:cNvSpPr txBox="1"/>
          <p:nvPr/>
        </p:nvSpPr>
        <p:spPr>
          <a:xfrm>
            <a:off x="20994624" y="33020500"/>
            <a:ext cx="10322676" cy="7368600"/>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dirty="0" smtClean="0">
                <a:solidFill>
                  <a:srgbClr val="336699"/>
                </a:solidFill>
              </a:rPr>
              <a:t>Summary</a:t>
            </a:r>
          </a:p>
          <a:p>
            <a:pPr marL="0" marR="0" lvl="0" indent="0" rtl="0">
              <a:lnSpc>
                <a:spcPct val="100000"/>
              </a:lnSpc>
              <a:spcBef>
                <a:spcPts val="0"/>
              </a:spcBef>
              <a:spcAft>
                <a:spcPts val="0"/>
              </a:spcAft>
              <a:buClr>
                <a:srgbClr val="336699"/>
              </a:buClr>
              <a:buFont typeface="Arial"/>
              <a:buNone/>
            </a:pPr>
            <a:r>
              <a:rPr lang="en-US" sz="4100" dirty="0" smtClean="0">
                <a:solidFill>
                  <a:srgbClr val="336699"/>
                </a:solidFill>
              </a:rPr>
              <a:t>Developed a desktop game geared towards encouraging women to join Computer Science by showing that programming can be simple and enjoyable. The desktop game was proven successful in teaching the core principle behind programming, and how a computer digests programming instructions. </a:t>
            </a:r>
            <a:endParaRPr lang="en-US" sz="4100" dirty="0">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4100" b="1" dirty="0">
              <a:solidFill>
                <a:srgbClr val="336699"/>
              </a:solidFill>
            </a:endParaRPr>
          </a:p>
          <a:p>
            <a:pPr marL="0" marR="0" lvl="0" indent="0" algn="ctr" rtl="0">
              <a:lnSpc>
                <a:spcPct val="100000"/>
              </a:lnSpc>
              <a:spcBef>
                <a:spcPts val="0"/>
              </a:spcBef>
              <a:spcAft>
                <a:spcPts val="0"/>
              </a:spcAft>
              <a:buClr>
                <a:srgbClr val="336699"/>
              </a:buClr>
              <a:buFont typeface="Arial"/>
              <a:buNone/>
            </a:pPr>
            <a:endParaRPr dirty="0"/>
          </a:p>
        </p:txBody>
      </p:sp>
      <p:sp>
        <p:nvSpPr>
          <p:cNvPr id="106" name="Shape 106"/>
          <p:cNvSpPr txBox="1"/>
          <p:nvPr/>
        </p:nvSpPr>
        <p:spPr>
          <a:xfrm>
            <a:off x="12066423" y="6095925"/>
            <a:ext cx="9779052" cy="6253398"/>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dirty="0">
                <a:solidFill>
                  <a:srgbClr val="336699"/>
                </a:solidFill>
                <a:latin typeface="Arial"/>
                <a:ea typeface="Arial"/>
                <a:cs typeface="Arial"/>
                <a:sym typeface="Arial"/>
              </a:rPr>
              <a:t>Solution</a:t>
            </a:r>
            <a:endParaRPr dirty="0"/>
          </a:p>
          <a:p>
            <a:pPr marL="0" marR="0" lvl="0" indent="0" algn="l" rtl="0">
              <a:lnSpc>
                <a:spcPct val="100000"/>
              </a:lnSpc>
              <a:spcBef>
                <a:spcPts val="0"/>
              </a:spcBef>
              <a:spcAft>
                <a:spcPts val="0"/>
              </a:spcAft>
              <a:buClr>
                <a:srgbClr val="336699"/>
              </a:buClr>
              <a:buFont typeface="Arial"/>
              <a:buNone/>
            </a:pPr>
            <a:r>
              <a:rPr lang="en-US" sz="3600" b="0" i="0" u="none" strike="noStrike" cap="none" dirty="0" smtClean="0">
                <a:solidFill>
                  <a:srgbClr val="336699"/>
                </a:solidFill>
                <a:latin typeface="Arial"/>
                <a:ea typeface="Arial"/>
                <a:cs typeface="Arial"/>
                <a:sym typeface="Arial"/>
              </a:rPr>
              <a:t>To </a:t>
            </a:r>
            <a:r>
              <a:rPr lang="en-US" sz="3600" dirty="0" smtClean="0">
                <a:solidFill>
                  <a:srgbClr val="336699"/>
                </a:solidFill>
              </a:rPr>
              <a:t>decrease the gender gap in CS we must bring in more females into this </a:t>
            </a:r>
            <a:r>
              <a:rPr lang="en-US" sz="3600" dirty="0" smtClean="0">
                <a:solidFill>
                  <a:srgbClr val="336699"/>
                </a:solidFill>
              </a:rPr>
              <a:t>discipline</a:t>
            </a:r>
            <a:r>
              <a:rPr lang="en-US" sz="3600" dirty="0">
                <a:solidFill>
                  <a:srgbClr val="336699"/>
                </a:solidFill>
              </a:rPr>
              <a:t> </a:t>
            </a:r>
            <a:r>
              <a:rPr lang="en-US" sz="3600" dirty="0" smtClean="0">
                <a:solidFill>
                  <a:srgbClr val="336699"/>
                </a:solidFill>
              </a:rPr>
              <a:t>by demonstrating that CS is enjoyable,</a:t>
            </a:r>
            <a:r>
              <a:rPr lang="en-US" sz="3600" dirty="0" smtClean="0">
                <a:solidFill>
                  <a:srgbClr val="336699"/>
                </a:solidFill>
              </a:rPr>
              <a:t> A </a:t>
            </a:r>
            <a:r>
              <a:rPr lang="en-US" sz="3600" dirty="0" smtClean="0">
                <a:solidFill>
                  <a:srgbClr val="336699"/>
                </a:solidFill>
              </a:rPr>
              <a:t>desktop game has been developed </a:t>
            </a:r>
            <a:r>
              <a:rPr lang="en-US" sz="3600" dirty="0" smtClean="0">
                <a:solidFill>
                  <a:srgbClr val="336699"/>
                </a:solidFill>
              </a:rPr>
              <a:t>that</a:t>
            </a:r>
            <a:r>
              <a:rPr lang="en-US" sz="3600" dirty="0" smtClean="0">
                <a:solidFill>
                  <a:srgbClr val="336699"/>
                </a:solidFill>
              </a:rPr>
              <a:t> </a:t>
            </a:r>
            <a:r>
              <a:rPr lang="en-US" sz="3600" dirty="0" smtClean="0">
                <a:solidFill>
                  <a:srgbClr val="336699"/>
                </a:solidFill>
              </a:rPr>
              <a:t>teaches the </a:t>
            </a:r>
            <a:r>
              <a:rPr lang="en-US" sz="3600" dirty="0" smtClean="0">
                <a:solidFill>
                  <a:srgbClr val="336699"/>
                </a:solidFill>
              </a:rPr>
              <a:t> core principle </a:t>
            </a:r>
            <a:r>
              <a:rPr lang="en-US" sz="3600" dirty="0" smtClean="0">
                <a:solidFill>
                  <a:srgbClr val="336699"/>
                </a:solidFill>
              </a:rPr>
              <a:t>behind </a:t>
            </a:r>
            <a:r>
              <a:rPr lang="en-US" sz="3600" dirty="0" smtClean="0">
                <a:solidFill>
                  <a:srgbClr val="336699"/>
                </a:solidFill>
              </a:rPr>
              <a:t>computer programming</a:t>
            </a:r>
            <a:r>
              <a:rPr lang="en-US" sz="3600" dirty="0" smtClean="0">
                <a:solidFill>
                  <a:srgbClr val="336699"/>
                </a:solidFill>
              </a:rPr>
              <a:t>. The design and functionality of the User Interface was key to making the user’s learning experience meaningful and enjoyable. </a:t>
            </a:r>
            <a:endParaRPr sz="3600" b="0" i="0" u="none" strike="noStrike" cap="none" dirty="0">
              <a:solidFill>
                <a:srgbClr val="336699"/>
              </a:solidFill>
              <a:latin typeface="Arial"/>
              <a:ea typeface="Arial"/>
              <a:cs typeface="Arial"/>
              <a:sym typeface="Arial"/>
            </a:endParaRPr>
          </a:p>
        </p:txBody>
      </p:sp>
      <p:sp>
        <p:nvSpPr>
          <p:cNvPr id="107" name="Shape 107"/>
          <p:cNvSpPr txBox="1"/>
          <p:nvPr/>
        </p:nvSpPr>
        <p:spPr>
          <a:xfrm>
            <a:off x="6343000" y="41615475"/>
            <a:ext cx="25737000" cy="1356600"/>
          </a:xfrm>
          <a:prstGeom prst="rect">
            <a:avLst/>
          </a:prstGeom>
          <a:noFill/>
          <a:ln w="63500" cap="flat" cmpd="sng">
            <a:solidFill>
              <a:srgbClr val="0033CC"/>
            </a:solidFill>
            <a:prstDash val="solid"/>
            <a:miter lim="8000"/>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000" dirty="0">
                <a:solidFill>
                  <a:schemeClr val="dk1"/>
                </a:solidFill>
              </a:rPr>
              <a:t>The material presented in this poster is based upon the work supported by </a:t>
            </a:r>
            <a:r>
              <a:rPr lang="en-US" sz="3000" dirty="0" smtClean="0">
                <a:solidFill>
                  <a:schemeClr val="dk1"/>
                </a:solidFill>
              </a:rPr>
              <a:t>Samira Tellez, </a:t>
            </a:r>
            <a:r>
              <a:rPr lang="en-US" sz="3000" dirty="0" err="1" smtClean="0">
                <a:solidFill>
                  <a:schemeClr val="dk1"/>
                </a:solidFill>
              </a:rPr>
              <a:t>Arelys</a:t>
            </a:r>
            <a:r>
              <a:rPr lang="en-US" sz="3000" dirty="0" smtClean="0">
                <a:solidFill>
                  <a:schemeClr val="dk1"/>
                </a:solidFill>
              </a:rPr>
              <a:t> Alvarez, Fidel Hernandez and Carlos </a:t>
            </a:r>
            <a:r>
              <a:rPr lang="en-US" sz="3000" dirty="0">
                <a:solidFill>
                  <a:schemeClr val="dk1"/>
                </a:solidFill>
              </a:rPr>
              <a:t> </a:t>
            </a:r>
            <a:r>
              <a:rPr lang="en-US" sz="3000" dirty="0" smtClean="0">
                <a:solidFill>
                  <a:schemeClr val="dk1"/>
                </a:solidFill>
              </a:rPr>
              <a:t>Martinez. I </a:t>
            </a:r>
            <a:r>
              <a:rPr lang="en-US" sz="3000" dirty="0">
                <a:solidFill>
                  <a:schemeClr val="dk1"/>
                </a:solidFill>
              </a:rPr>
              <a:t>am thankful to the help that I received from my group </a:t>
            </a:r>
            <a:r>
              <a:rPr lang="en-US" sz="3000" dirty="0" smtClean="0">
                <a:solidFill>
                  <a:schemeClr val="dk1"/>
                </a:solidFill>
              </a:rPr>
              <a:t>members.  Follow @FIUSCIS</a:t>
            </a:r>
            <a:endParaRPr dirty="0">
              <a:solidFill>
                <a:schemeClr val="dk1"/>
              </a:solidFill>
            </a:endParaRPr>
          </a:p>
          <a:p>
            <a:pPr marL="0" lvl="0" indent="0">
              <a:spcBef>
                <a:spcPts val="0"/>
              </a:spcBef>
              <a:spcAft>
                <a:spcPts val="0"/>
              </a:spcAft>
              <a:buNone/>
            </a:pPr>
            <a:r>
              <a:rPr lang="en-US" dirty="0" smtClean="0"/>
              <a:t>   </a:t>
            </a:r>
            <a:endParaRPr dirty="0"/>
          </a:p>
        </p:txBody>
      </p:sp>
      <p:sp>
        <p:nvSpPr>
          <p:cNvPr id="23" name="Shape 89"/>
          <p:cNvSpPr txBox="1"/>
          <p:nvPr/>
        </p:nvSpPr>
        <p:spPr>
          <a:xfrm>
            <a:off x="8856650" y="520073"/>
            <a:ext cx="15357300" cy="1077900"/>
          </a:xfrm>
          <a:prstGeom prst="rect">
            <a:avLst/>
          </a:prstGeom>
          <a:noFill/>
          <a:ln>
            <a:noFill/>
          </a:ln>
        </p:spPr>
        <p:txBody>
          <a:bodyPr spcFirstLastPara="1" wrap="square" lIns="98650" tIns="49325" rIns="98650" bIns="49325" anchor="t" anchorCtr="0">
            <a:noAutofit/>
          </a:bodyPr>
          <a:lstStyle/>
          <a:p>
            <a:pPr lvl="0" algn="ctr">
              <a:buClr>
                <a:srgbClr val="336699"/>
              </a:buClr>
            </a:pPr>
            <a:r>
              <a:rPr lang="en-US" sz="7200" b="1" dirty="0" smtClean="0">
                <a:solidFill>
                  <a:srgbClr val="336699"/>
                </a:solidFill>
                <a:latin typeface="Abadi MT Condensed Extra Bold" charset="0"/>
                <a:ea typeface="Abadi MT Condensed Extra Bold" charset="0"/>
                <a:cs typeface="Abadi MT Condensed Extra Bold" charset="0"/>
              </a:rPr>
              <a:t>VIP Senior </a:t>
            </a:r>
            <a:r>
              <a:rPr lang="en-US" sz="7200" b="1" dirty="0" smtClean="0">
                <a:solidFill>
                  <a:srgbClr val="336699"/>
                </a:solidFill>
                <a:latin typeface="Abadi MT Condensed Extra Bold" charset="0"/>
                <a:ea typeface="Abadi MT Condensed Extra Bold" charset="0"/>
                <a:cs typeface="Abadi MT Condensed Extra Bold" charset="0"/>
              </a:rPr>
              <a:t>Project , </a:t>
            </a:r>
            <a:r>
              <a:rPr lang="en-US" sz="7200" b="1" dirty="0" smtClean="0">
                <a:solidFill>
                  <a:srgbClr val="336699"/>
                </a:solidFill>
                <a:latin typeface="Abadi MT Condensed Extra Bold" charset="0"/>
                <a:ea typeface="Abadi MT Condensed Extra Bold" charset="0"/>
                <a:cs typeface="Abadi MT Condensed Extra Bold" charset="0"/>
              </a:rPr>
              <a:t>Spring 2018</a:t>
            </a:r>
            <a:endParaRPr lang="en-US" sz="7200" dirty="0">
              <a:latin typeface="Abadi MT Condensed Extra Bold" charset="0"/>
              <a:ea typeface="Abadi MT Condensed Extra Bold" charset="0"/>
              <a:cs typeface="Abadi MT Condensed Extra Bold" charset="0"/>
            </a:endParaRPr>
          </a:p>
        </p:txBody>
      </p:sp>
      <p:sp>
        <p:nvSpPr>
          <p:cNvPr id="24" name="Shape 90"/>
          <p:cNvSpPr txBox="1"/>
          <p:nvPr/>
        </p:nvSpPr>
        <p:spPr>
          <a:xfrm>
            <a:off x="6567486" y="1899550"/>
            <a:ext cx="19730658" cy="3144050"/>
          </a:xfrm>
          <a:prstGeom prst="rect">
            <a:avLst/>
          </a:prstGeom>
          <a:noFill/>
          <a:ln>
            <a:noFill/>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33CC"/>
              </a:buClr>
              <a:buFont typeface="Arial"/>
              <a:buNone/>
            </a:pPr>
            <a:r>
              <a:rPr lang="en-US" sz="6000" b="1" i="0" u="none" strike="noStrike" cap="none" dirty="0" smtClean="0">
                <a:solidFill>
                  <a:srgbClr val="3333CC"/>
                </a:solidFill>
                <a:latin typeface="Arial"/>
                <a:ea typeface="Arial"/>
                <a:cs typeface="Arial"/>
                <a:sym typeface="Arial"/>
              </a:rPr>
              <a:t>AR-VR-VE For Computer Science Education 1.0 </a:t>
            </a:r>
          </a:p>
          <a:p>
            <a:pPr marL="0" marR="0" lvl="0" indent="0" algn="ctr" rtl="0">
              <a:lnSpc>
                <a:spcPct val="100000"/>
              </a:lnSpc>
              <a:spcBef>
                <a:spcPts val="0"/>
              </a:spcBef>
              <a:spcAft>
                <a:spcPts val="0"/>
              </a:spcAft>
              <a:buClr>
                <a:srgbClr val="3333CC"/>
              </a:buClr>
              <a:buFont typeface="Arial"/>
              <a:buNone/>
            </a:pPr>
            <a:r>
              <a:rPr lang="en-US" sz="3500" b="1" i="0" u="none" strike="noStrike" cap="none" dirty="0" smtClean="0">
                <a:solidFill>
                  <a:srgbClr val="3333CC"/>
                </a:solidFill>
                <a:latin typeface="Arial"/>
                <a:ea typeface="Arial"/>
                <a:cs typeface="Arial"/>
                <a:sym typeface="Arial"/>
              </a:rPr>
              <a:t>Student</a:t>
            </a:r>
            <a:r>
              <a:rPr lang="en-US" sz="3500" b="1" i="0" u="none" strike="noStrike" cap="none" dirty="0">
                <a:solidFill>
                  <a:srgbClr val="3333CC"/>
                </a:solidFill>
                <a:latin typeface="Arial"/>
                <a:ea typeface="Arial"/>
                <a:cs typeface="Arial"/>
                <a:sym typeface="Arial"/>
              </a:rPr>
              <a:t>: </a:t>
            </a:r>
            <a:r>
              <a:rPr lang="en-US" sz="3500" b="0" i="0" u="none" strike="noStrike" cap="none" dirty="0" smtClean="0">
                <a:solidFill>
                  <a:srgbClr val="3333CC"/>
                </a:solidFill>
                <a:latin typeface="Arial"/>
                <a:ea typeface="Arial"/>
                <a:cs typeface="Arial"/>
                <a:sym typeface="Arial"/>
              </a:rPr>
              <a:t>Mairim Barrios, Florida </a:t>
            </a:r>
            <a:r>
              <a:rPr lang="en-US" sz="3500" b="0" i="0" u="none" strike="noStrike" cap="none" dirty="0">
                <a:solidFill>
                  <a:srgbClr val="3333CC"/>
                </a:solidFill>
                <a:latin typeface="Arial"/>
                <a:ea typeface="Arial"/>
                <a:cs typeface="Arial"/>
                <a:sym typeface="Arial"/>
              </a:rPr>
              <a:t>International University</a:t>
            </a:r>
            <a:endParaRPr dirty="0"/>
          </a:p>
          <a:p>
            <a:pPr marL="0" marR="0" lvl="0" indent="0" algn="ctr" rtl="0">
              <a:lnSpc>
                <a:spcPct val="100000"/>
              </a:lnSpc>
              <a:spcBef>
                <a:spcPts val="0"/>
              </a:spcBef>
              <a:spcAft>
                <a:spcPts val="0"/>
              </a:spcAft>
              <a:buClr>
                <a:srgbClr val="3333CC"/>
              </a:buClr>
              <a:buFont typeface="Arial"/>
              <a:buNone/>
            </a:pPr>
            <a:r>
              <a:rPr lang="en-US" sz="3500" b="1" i="0" u="none" strike="noStrike" cap="none" dirty="0">
                <a:solidFill>
                  <a:srgbClr val="3333CC"/>
                </a:solidFill>
                <a:latin typeface="Arial"/>
                <a:ea typeface="Arial"/>
                <a:cs typeface="Arial"/>
                <a:sym typeface="Arial"/>
              </a:rPr>
              <a:t>Mentor:</a:t>
            </a:r>
            <a:r>
              <a:rPr lang="en-US" sz="3500" b="1" i="1" u="none" strike="noStrike" cap="none" dirty="0">
                <a:solidFill>
                  <a:srgbClr val="3333CC"/>
                </a:solidFill>
                <a:latin typeface="Arial"/>
                <a:ea typeface="Arial"/>
                <a:cs typeface="Arial"/>
                <a:sym typeface="Arial"/>
              </a:rPr>
              <a:t> </a:t>
            </a:r>
            <a:r>
              <a:rPr lang="en-US" sz="3500" b="0" i="1" u="none" strike="noStrike" cap="none" dirty="0" smtClean="0">
                <a:solidFill>
                  <a:srgbClr val="3333CC"/>
                </a:solidFill>
                <a:latin typeface="Arial"/>
                <a:ea typeface="Arial"/>
                <a:cs typeface="Arial"/>
                <a:sym typeface="Arial"/>
              </a:rPr>
              <a:t>Dr. Francisco Ortega, School of Computing and Information Sciences</a:t>
            </a:r>
            <a:endParaRPr dirty="0"/>
          </a:p>
          <a:p>
            <a:pPr marL="0" marR="0" lvl="0" indent="0" algn="ctr" rtl="0">
              <a:lnSpc>
                <a:spcPct val="100000"/>
              </a:lnSpc>
              <a:spcBef>
                <a:spcPts val="0"/>
              </a:spcBef>
              <a:spcAft>
                <a:spcPts val="0"/>
              </a:spcAft>
              <a:buClr>
                <a:srgbClr val="3333CC"/>
              </a:buClr>
              <a:buFont typeface="Arial"/>
              <a:buNone/>
            </a:pPr>
            <a:r>
              <a:rPr lang="en-US" sz="3500" b="1" dirty="0">
                <a:solidFill>
                  <a:srgbClr val="3333CC"/>
                </a:solidFill>
              </a:rPr>
              <a:t>Professor</a:t>
            </a:r>
            <a:r>
              <a:rPr lang="en-US" sz="3500" b="1" i="0" u="none" strike="noStrike" cap="none" dirty="0">
                <a:solidFill>
                  <a:srgbClr val="3333CC"/>
                </a:solidFill>
                <a:latin typeface="Arial"/>
                <a:ea typeface="Arial"/>
                <a:cs typeface="Arial"/>
                <a:sym typeface="Arial"/>
              </a:rPr>
              <a:t>:</a:t>
            </a:r>
            <a:r>
              <a:rPr lang="en-US" sz="3500" b="1" i="1" u="none" strike="noStrike" cap="none" dirty="0">
                <a:solidFill>
                  <a:srgbClr val="3333CC"/>
                </a:solidFill>
                <a:latin typeface="Arial"/>
                <a:ea typeface="Arial"/>
                <a:cs typeface="Arial"/>
                <a:sym typeface="Arial"/>
              </a:rPr>
              <a:t> </a:t>
            </a:r>
            <a:r>
              <a:rPr lang="en-US" sz="3500" i="1" u="none" strike="noStrike" cap="none" dirty="0" smtClean="0">
                <a:solidFill>
                  <a:srgbClr val="3333CC"/>
                </a:solidFill>
                <a:latin typeface="Arial"/>
                <a:ea typeface="Arial"/>
                <a:cs typeface="Arial"/>
                <a:sym typeface="Arial"/>
              </a:rPr>
              <a:t>Dr. Francisco Ortega &amp; </a:t>
            </a:r>
            <a:r>
              <a:rPr lang="en-US" sz="3500" i="1" u="none" strike="noStrike" cap="none" dirty="0" smtClean="0">
                <a:solidFill>
                  <a:srgbClr val="3333CC"/>
                </a:solidFill>
                <a:latin typeface="Arial"/>
                <a:ea typeface="Arial"/>
                <a:cs typeface="Arial"/>
                <a:sym typeface="Arial"/>
              </a:rPr>
              <a:t>Dr. </a:t>
            </a:r>
            <a:r>
              <a:rPr lang="en-US" sz="3500" b="0" i="0" u="none" strike="noStrike" cap="none" dirty="0" err="1" smtClean="0">
                <a:solidFill>
                  <a:srgbClr val="3333CC"/>
                </a:solidFill>
                <a:latin typeface="Arial"/>
                <a:ea typeface="Arial"/>
                <a:cs typeface="Arial"/>
                <a:sym typeface="Arial"/>
              </a:rPr>
              <a:t>Masoud</a:t>
            </a:r>
            <a:r>
              <a:rPr lang="en-US" sz="3500" b="0" i="0" u="none" strike="noStrike" cap="none" dirty="0" smtClean="0">
                <a:solidFill>
                  <a:srgbClr val="3333CC"/>
                </a:solidFill>
                <a:latin typeface="Arial"/>
                <a:ea typeface="Arial"/>
                <a:cs typeface="Arial"/>
                <a:sym typeface="Arial"/>
              </a:rPr>
              <a:t> </a:t>
            </a:r>
            <a:r>
              <a:rPr lang="en-US" sz="3500" b="0" i="0" u="none" strike="noStrike" cap="none" dirty="0" err="1">
                <a:solidFill>
                  <a:srgbClr val="3333CC"/>
                </a:solidFill>
                <a:latin typeface="Arial"/>
                <a:ea typeface="Arial"/>
                <a:cs typeface="Arial"/>
                <a:sym typeface="Arial"/>
              </a:rPr>
              <a:t>Sadjadi</a:t>
            </a:r>
            <a:r>
              <a:rPr lang="en-US" sz="3500" b="0" i="0" u="none" strike="noStrike" cap="none" dirty="0">
                <a:solidFill>
                  <a:srgbClr val="3333CC"/>
                </a:solidFill>
                <a:latin typeface="Arial"/>
                <a:ea typeface="Arial"/>
                <a:cs typeface="Arial"/>
                <a:sym typeface="Arial"/>
              </a:rPr>
              <a:t>, Florida International University</a:t>
            </a:r>
            <a:endParaRPr dirty="0"/>
          </a:p>
        </p:txBody>
      </p:sp>
      <p:sp>
        <p:nvSpPr>
          <p:cNvPr id="4" name="TextBox 3"/>
          <p:cNvSpPr txBox="1"/>
          <p:nvPr/>
        </p:nvSpPr>
        <p:spPr>
          <a:xfrm>
            <a:off x="-5960533" y="4267200"/>
            <a:ext cx="184731" cy="307777"/>
          </a:xfrm>
          <a:prstGeom prst="rect">
            <a:avLst/>
          </a:prstGeom>
          <a:noFill/>
        </p:spPr>
        <p:txBody>
          <a:bodyPr wrap="none" rtlCol="0">
            <a:spAutoFit/>
          </a:bodyPr>
          <a:lstStyle/>
          <a:p>
            <a:endParaRPr lang="en-US"/>
          </a:p>
        </p:txBody>
      </p:sp>
      <p:pic>
        <p:nvPicPr>
          <p:cNvPr id="9" name="Picture 8"/>
          <p:cNvPicPr>
            <a:picLocks noChangeAspect="1"/>
          </p:cNvPicPr>
          <p:nvPr/>
        </p:nvPicPr>
        <p:blipFill>
          <a:blip r:embed="rId4"/>
          <a:stretch>
            <a:fillRect/>
          </a:stretch>
        </p:blipFill>
        <p:spPr>
          <a:xfrm>
            <a:off x="24148041" y="24681041"/>
            <a:ext cx="5276163" cy="3070181"/>
          </a:xfrm>
          <a:prstGeom prst="rect">
            <a:avLst/>
          </a:prstGeom>
        </p:spPr>
      </p:pic>
      <p:pic>
        <p:nvPicPr>
          <p:cNvPr id="11" name="Picture 10"/>
          <p:cNvPicPr>
            <a:picLocks noChangeAspect="1"/>
          </p:cNvPicPr>
          <p:nvPr/>
        </p:nvPicPr>
        <p:blipFill>
          <a:blip r:embed="rId5"/>
          <a:stretch>
            <a:fillRect/>
          </a:stretch>
        </p:blipFill>
        <p:spPr>
          <a:xfrm>
            <a:off x="22491274" y="28109799"/>
            <a:ext cx="8275178" cy="3008028"/>
          </a:xfrm>
          <a:prstGeom prst="rect">
            <a:avLst/>
          </a:prstGeom>
        </p:spPr>
      </p:pic>
      <p:pic>
        <p:nvPicPr>
          <p:cNvPr id="12" name="Picture 11"/>
          <p:cNvPicPr>
            <a:picLocks noChangeAspect="1"/>
          </p:cNvPicPr>
          <p:nvPr/>
        </p:nvPicPr>
        <p:blipFill>
          <a:blip r:embed="rId6"/>
          <a:stretch>
            <a:fillRect/>
          </a:stretch>
        </p:blipFill>
        <p:spPr>
          <a:xfrm>
            <a:off x="17176547" y="26917650"/>
            <a:ext cx="4135575" cy="4444555"/>
          </a:xfrm>
          <a:prstGeom prst="rect">
            <a:avLst/>
          </a:prstGeom>
        </p:spPr>
      </p:pic>
      <p:pic>
        <p:nvPicPr>
          <p:cNvPr id="14" name="Picture 13"/>
          <p:cNvPicPr>
            <a:picLocks noChangeAspect="1"/>
          </p:cNvPicPr>
          <p:nvPr/>
        </p:nvPicPr>
        <p:blipFill>
          <a:blip r:embed="rId7"/>
          <a:stretch>
            <a:fillRect/>
          </a:stretch>
        </p:blipFill>
        <p:spPr>
          <a:xfrm>
            <a:off x="12869968" y="28558789"/>
            <a:ext cx="3217849" cy="3217849"/>
          </a:xfrm>
          <a:prstGeom prst="rect">
            <a:avLst/>
          </a:prstGeom>
        </p:spPr>
      </p:pic>
      <p:sp>
        <p:nvSpPr>
          <p:cNvPr id="38" name="Shape 103"/>
          <p:cNvSpPr txBox="1"/>
          <p:nvPr/>
        </p:nvSpPr>
        <p:spPr>
          <a:xfrm>
            <a:off x="42090634" y="67076516"/>
            <a:ext cx="5300681" cy="3271513"/>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smtClean="0">
                <a:solidFill>
                  <a:srgbClr val="336699"/>
                </a:solidFill>
              </a:rPr>
              <a:t>Object Design / UML Diagrams</a:t>
            </a:r>
            <a:endParaRPr lang="en-US" sz="4100" b="1">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4100" b="1">
              <a:solidFill>
                <a:srgbClr val="336699"/>
              </a:solidFill>
            </a:endParaRPr>
          </a:p>
          <a:p>
            <a:pPr marL="0" marR="0" lvl="0" indent="0" algn="ctr" rtl="0">
              <a:lnSpc>
                <a:spcPct val="100000"/>
              </a:lnSpc>
              <a:spcBef>
                <a:spcPts val="0"/>
              </a:spcBef>
              <a:spcAft>
                <a:spcPts val="0"/>
              </a:spcAft>
              <a:buClr>
                <a:srgbClr val="336699"/>
              </a:buClr>
              <a:buFont typeface="Arial"/>
              <a:buNone/>
            </a:pPr>
            <a:endParaRPr/>
          </a:p>
        </p:txBody>
      </p:sp>
      <p:grpSp>
        <p:nvGrpSpPr>
          <p:cNvPr id="41" name="Group 40"/>
          <p:cNvGrpSpPr/>
          <p:nvPr/>
        </p:nvGrpSpPr>
        <p:grpSpPr>
          <a:xfrm>
            <a:off x="404671" y="-1165143"/>
            <a:ext cx="5472556" cy="6757016"/>
            <a:chOff x="3593666" y="-945212"/>
            <a:chExt cx="5582005" cy="6818237"/>
          </a:xfrm>
        </p:grpSpPr>
        <p:sp>
          <p:nvSpPr>
            <p:cNvPr id="42" name="Oval 41"/>
            <p:cNvSpPr/>
            <p:nvPr/>
          </p:nvSpPr>
          <p:spPr>
            <a:xfrm>
              <a:off x="4210018" y="351969"/>
              <a:ext cx="4261629" cy="4261629"/>
            </a:xfrm>
            <a:prstGeom prst="ellipse">
              <a:avLst/>
            </a:prstGeom>
            <a:solidFill>
              <a:srgbClr val="042F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8">
              <a:extLst>
                <a:ext uri="{BEBA8EAE-BF5A-486C-A8C5-ECC9F3942E4B}">
                  <a14:imgProps xmlns:a14="http://schemas.microsoft.com/office/drawing/2010/main">
                    <a14:imgLayer r:embed="rId9">
                      <a14:imgEffect>
                        <a14:backgroundRemoval t="29366" b="98331" l="9783" r="81386">
                          <a14:foregroundMark x1="48098" y1="62069" x2="48098" y2="62069"/>
                          <a14:foregroundMark x1="48913" y1="68076" x2="48913" y2="68076"/>
                          <a14:backgroundMark x1="75679" y1="31146" x2="75679" y2="31146"/>
                          <a14:backgroundMark x1="77717" y1="36263" x2="77717" y2="36263"/>
                          <a14:backgroundMark x1="64810" y1="32481" x2="64810" y2="32481"/>
                          <a14:backgroundMark x1="70109" y1="33927" x2="70109" y2="33927"/>
                          <a14:backgroundMark x1="66304" y1="30923" x2="78125" y2="34705"/>
                          <a14:backgroundMark x1="57745" y1="30590" x2="50136" y2="28031"/>
                          <a14:backgroundMark x1="79076" y1="36151" x2="79076" y2="36151"/>
                          <a14:backgroundMark x1="62908" y1="30478" x2="62908" y2="30478"/>
                          <a14:backgroundMark x1="66440" y1="33815" x2="66440" y2="33815"/>
                        </a14:backgroundRemoval>
                      </a14:imgEffect>
                    </a14:imgLayer>
                  </a14:imgProps>
                </a:ext>
                <a:ext uri="{28A0092B-C50C-407E-A947-70E740481C1C}">
                  <a14:useLocalDpi xmlns:a14="http://schemas.microsoft.com/office/drawing/2010/main" val="0"/>
                </a:ext>
              </a:extLst>
            </a:blip>
            <a:stretch>
              <a:fillRect/>
            </a:stretch>
          </p:blipFill>
          <p:spPr>
            <a:xfrm>
              <a:off x="3593666" y="-945212"/>
              <a:ext cx="5582005" cy="6818237"/>
            </a:xfrm>
            <a:prstGeom prst="rect">
              <a:avLst/>
            </a:prstGeom>
          </p:spPr>
        </p:pic>
      </p:grpSp>
      <p:pic>
        <p:nvPicPr>
          <p:cNvPr id="44" name="Picture 43"/>
          <p:cNvPicPr>
            <a:picLocks noChangeAspect="1"/>
          </p:cNvPicPr>
          <p:nvPr/>
        </p:nvPicPr>
        <p:blipFill>
          <a:blip r:embed="rId10">
            <a:extLst>
              <a:ext uri="{BEBA8EAE-BF5A-486C-A8C5-ECC9F3942E4B}">
                <a14:imgProps xmlns:a14="http://schemas.microsoft.com/office/drawing/2010/main">
                  <a14:imgLayer r:embed="rId11">
                    <a14:imgEffect>
                      <a14:backgroundRemoval t="0" b="96644" l="0" r="100000">
                        <a14:foregroundMark x1="29544" y1="30201" x2="29544" y2="30201"/>
                        <a14:foregroundMark x1="56421" y1="12081" x2="56421" y2="12081"/>
                        <a14:foregroundMark x1="61825" y1="15884" x2="61825" y2="15884"/>
                        <a14:foregroundMark x1="64982" y1="12752" x2="64982" y2="12752"/>
                        <a14:foregroundMark x1="69123" y1="12752" x2="69123" y2="12752"/>
                        <a14:foregroundMark x1="72421" y1="16331" x2="72421" y2="16331"/>
                        <a14:foregroundMark x1="75298" y1="17002" x2="75298" y2="17002"/>
                        <a14:foregroundMark x1="82456" y1="18792" x2="82456" y2="18792"/>
                        <a14:foregroundMark x1="85474" y1="15660" x2="85474" y2="15660"/>
                        <a14:foregroundMark x1="87930" y1="15660" x2="87930" y2="15660"/>
                        <a14:foregroundMark x1="91509" y1="18345" x2="91509" y2="18345"/>
                        <a14:foregroundMark x1="98667" y1="43848" x2="98667" y2="43848"/>
                        <a14:foregroundMark x1="89754" y1="49217" x2="89754" y2="49217"/>
                        <a14:foregroundMark x1="86807" y1="48546" x2="86807" y2="48546"/>
                        <a14:foregroundMark x1="83860" y1="48546" x2="83860" y2="48546"/>
                        <a14:foregroundMark x1="77404" y1="47651" x2="77404" y2="47651"/>
                        <a14:foregroundMark x1="72632" y1="55257" x2="72632" y2="55257"/>
                        <a14:foregroundMark x1="65965" y1="48993" x2="65965" y2="48993"/>
                        <a14:foregroundMark x1="62947" y1="46085" x2="62947" y2="46085"/>
                        <a14:foregroundMark x1="58456" y1="43848" x2="58456" y2="43848"/>
                        <a14:foregroundMark x1="53614" y1="44743" x2="53614" y2="44743"/>
                        <a14:foregroundMark x1="55439" y1="68904" x2="55439" y2="68904"/>
                        <a14:foregroundMark x1="59298" y1="82103" x2="59298" y2="82103"/>
                        <a14:foregroundMark x1="66105" y1="77852" x2="66105" y2="77852"/>
                        <a14:foregroundMark x1="69123" y1="80537" x2="69123" y2="80537"/>
                        <a14:foregroundMark x1="69404" y1="68680" x2="69404" y2="68680"/>
                        <a14:foregroundMark x1="74877" y1="79642" x2="74877" y2="79642"/>
                        <a14:foregroundMark x1="77193" y1="77405" x2="77193" y2="77405"/>
                        <a14:foregroundMark x1="82737" y1="77852" x2="82737" y2="77852"/>
                        <a14:foregroundMark x1="86596" y1="82550" x2="86596" y2="82550"/>
                        <a14:backgroundMark x1="81263" y1="19911" x2="81263" y2="19911"/>
                        <a14:backgroundMark x1="72421" y1="77405" x2="72421" y2="77405"/>
                      </a14:backgroundRemoval>
                    </a14:imgEffect>
                  </a14:imgLayer>
                </a14:imgProps>
              </a:ext>
              <a:ext uri="{28A0092B-C50C-407E-A947-70E740481C1C}">
                <a14:useLocalDpi xmlns:a14="http://schemas.microsoft.com/office/drawing/2010/main" val="0"/>
              </a:ext>
            </a:extLst>
          </a:blip>
          <a:stretch>
            <a:fillRect/>
          </a:stretch>
        </p:blipFill>
        <p:spPr>
          <a:xfrm>
            <a:off x="26149995" y="1167045"/>
            <a:ext cx="5754299" cy="1805033"/>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31493" y="33674772"/>
            <a:ext cx="9944100" cy="3657600"/>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743226" y="33674772"/>
            <a:ext cx="8572500" cy="5029200"/>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8023" y="13297258"/>
            <a:ext cx="6848627" cy="3890183"/>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04048" y="17379299"/>
            <a:ext cx="7378325" cy="4180562"/>
          </a:xfrm>
          <a:prstGeom prst="rect">
            <a:avLst/>
          </a:prstGeom>
        </p:spPr>
      </p:pic>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535300" y="13501770"/>
            <a:ext cx="6902144" cy="3897035"/>
          </a:xfrm>
          <a:prstGeom prst="rect">
            <a:avLst/>
          </a:prstGeom>
        </p:spPr>
      </p:pic>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547954" y="17398805"/>
            <a:ext cx="7419300" cy="4179367"/>
          </a:xfrm>
          <a:prstGeom prst="rect">
            <a:avLst/>
          </a:prstGeom>
        </p:spPr>
      </p:pic>
    </p:spTree>
  </p:cSld>
  <p:clrMapOvr>
    <a:masterClrMapping/>
  </p:clrMapOvr>
  <p:transition spd="slow">
    <p:fade thruBlk="1"/>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404</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Abadi MT Condensed Extra Bold</vt:lpstr>
      <vt:lpstr>Arial</vt:lpstr>
      <vt:lpstr>Diseño predeterminado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Mairim Barrios</cp:lastModifiedBy>
  <cp:revision>34</cp:revision>
  <cp:lastPrinted>2018-03-19T22:27:19Z</cp:lastPrinted>
  <dcterms:modified xsi:type="dcterms:W3CDTF">2018-04-16T17:06:10Z</dcterms:modified>
</cp:coreProperties>
</file>